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9" r:id="rId4"/>
    <p:sldId id="258" r:id="rId5"/>
    <p:sldId id="270" r:id="rId6"/>
    <p:sldId id="264" r:id="rId7"/>
    <p:sldId id="271" r:id="rId8"/>
    <p:sldId id="260" r:id="rId9"/>
    <p:sldId id="261" r:id="rId10"/>
    <p:sldId id="262" r:id="rId11"/>
    <p:sldId id="265" r:id="rId12"/>
    <p:sldId id="266" r:id="rId13"/>
    <p:sldId id="267" r:id="rId14"/>
    <p:sldId id="268" r:id="rId15"/>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8" autoAdjust="0"/>
  </p:normalViewPr>
  <p:slideViewPr>
    <p:cSldViewPr>
      <p:cViewPr varScale="1">
        <p:scale>
          <a:sx n="103" d="100"/>
          <a:sy n="103" d="100"/>
        </p:scale>
        <p:origin x="-204" y="-96"/>
      </p:cViewPr>
      <p:guideLst>
        <p:guide orient="horz" pos="2160"/>
        <p:guide pos="2880"/>
      </p:guideLst>
    </p:cSldViewPr>
  </p:slideViewPr>
  <p:outlineViewPr>
    <p:cViewPr>
      <p:scale>
        <a:sx n="33" d="100"/>
        <a:sy n="33" d="100"/>
      </p:scale>
      <p:origin x="0" y="241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bg>
      <p:bgRef idx="1002">
        <a:schemeClr val="bg2"/>
      </p:bgRef>
    </p:bg>
    <p:spTree>
      <p:nvGrpSpPr>
        <p:cNvPr id="1" name=""/>
        <p:cNvGrpSpPr/>
        <p:nvPr/>
      </p:nvGrpSpPr>
      <p:grpSpPr>
        <a:xfrm>
          <a:off x="0" y="0"/>
          <a:ext cx="0" cy="0"/>
          <a:chOff x="0" y="0"/>
          <a:chExt cx="0" cy="0"/>
        </a:xfrm>
      </p:grpSpPr>
      <p:sp>
        <p:nvSpPr>
          <p:cNvPr id="9" name="Naslov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hr-HR" smtClean="0"/>
              <a:t>Kliknite da biste uredili stil naslova matrice</a:t>
            </a:r>
            <a:endParaRPr kumimoji="0" lang="en-US"/>
          </a:p>
        </p:txBody>
      </p:sp>
      <p:sp>
        <p:nvSpPr>
          <p:cNvPr id="17" name="Podnaslov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r-HR" smtClean="0"/>
              <a:t>Kliknite da biste uredili stil podnaslova matrice</a:t>
            </a:r>
            <a:endParaRPr kumimoji="0" lang="en-US"/>
          </a:p>
        </p:txBody>
      </p:sp>
      <p:sp>
        <p:nvSpPr>
          <p:cNvPr id="30" name="Rezervirano mjesto datuma 29"/>
          <p:cNvSpPr>
            <a:spLocks noGrp="1"/>
          </p:cNvSpPr>
          <p:nvPr>
            <p:ph type="dt" sz="half" idx="10"/>
          </p:nvPr>
        </p:nvSpPr>
        <p:spPr/>
        <p:txBody>
          <a:bodyPr/>
          <a:lstStyle/>
          <a:p>
            <a:fld id="{0DAAFEF7-E20E-4F79-9CE1-8E244719F7AB}" type="datetimeFigureOut">
              <a:rPr lang="sr-Latn-CS" smtClean="0"/>
              <a:pPr/>
              <a:t>5.2.2015</a:t>
            </a:fld>
            <a:endParaRPr lang="hr-HR"/>
          </a:p>
        </p:txBody>
      </p:sp>
      <p:sp>
        <p:nvSpPr>
          <p:cNvPr id="19" name="Rezervirano mjesto podnožja 18"/>
          <p:cNvSpPr>
            <a:spLocks noGrp="1"/>
          </p:cNvSpPr>
          <p:nvPr>
            <p:ph type="ftr" sz="quarter" idx="11"/>
          </p:nvPr>
        </p:nvSpPr>
        <p:spPr/>
        <p:txBody>
          <a:bodyPr/>
          <a:lstStyle/>
          <a:p>
            <a:endParaRPr lang="hr-HR"/>
          </a:p>
        </p:txBody>
      </p:sp>
      <p:sp>
        <p:nvSpPr>
          <p:cNvPr id="27" name="Rezervirano mjesto broja slajda 26"/>
          <p:cNvSpPr>
            <a:spLocks noGrp="1"/>
          </p:cNvSpPr>
          <p:nvPr>
            <p:ph type="sldNum" sz="quarter" idx="12"/>
          </p:nvPr>
        </p:nvSpPr>
        <p:spPr/>
        <p:txBody>
          <a:bodyPr/>
          <a:lstStyle/>
          <a:p>
            <a:fld id="{A86B7C2F-C230-4672-A05C-36FE8F9CDAD9}" type="slidenum">
              <a:rPr lang="hr-HR" smtClean="0"/>
              <a:pPr/>
              <a:t>‹#›</a:t>
            </a:fld>
            <a:endParaRPr lang="hr-H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hr-HR" smtClean="0"/>
              <a:t>Kliknite da biste uredili stil naslova matrice</a:t>
            </a:r>
            <a:endParaRPr kumimoji="0" lang="en-US"/>
          </a:p>
        </p:txBody>
      </p:sp>
      <p:sp>
        <p:nvSpPr>
          <p:cNvPr id="3" name="Rezervirano mjesto okomitog teksta 2"/>
          <p:cNvSpPr>
            <a:spLocks noGrp="1"/>
          </p:cNvSpPr>
          <p:nvPr>
            <p:ph type="body" orient="vert" idx="1"/>
          </p:nvPr>
        </p:nvSpPr>
        <p:spPr/>
        <p:txBody>
          <a:bodyPr vert="eaVert"/>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4" name="Rezervirano mjesto datuma 3"/>
          <p:cNvSpPr>
            <a:spLocks noGrp="1"/>
          </p:cNvSpPr>
          <p:nvPr>
            <p:ph type="dt" sz="half" idx="10"/>
          </p:nvPr>
        </p:nvSpPr>
        <p:spPr/>
        <p:txBody>
          <a:bodyPr/>
          <a:lstStyle/>
          <a:p>
            <a:fld id="{0DAAFEF7-E20E-4F79-9CE1-8E244719F7AB}" type="datetimeFigureOut">
              <a:rPr lang="sr-Latn-CS" smtClean="0"/>
              <a:pPr/>
              <a:t>5.2.2015</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A86B7C2F-C230-4672-A05C-36FE8F9CDAD9}" type="slidenum">
              <a:rPr lang="hr-HR" smtClean="0"/>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629400" y="914401"/>
            <a:ext cx="2057400" cy="5211763"/>
          </a:xfrm>
        </p:spPr>
        <p:txBody>
          <a:bodyPr vert="eaVert"/>
          <a:lstStyle/>
          <a:p>
            <a:r>
              <a:rPr kumimoji="0" lang="hr-HR" smtClean="0"/>
              <a:t>Kliknite da biste uredili stil naslova matrice</a:t>
            </a:r>
            <a:endParaRPr kumimoji="0" lang="en-US"/>
          </a:p>
        </p:txBody>
      </p:sp>
      <p:sp>
        <p:nvSpPr>
          <p:cNvPr id="3" name="Rezervirano mjesto okomitog teksta 2"/>
          <p:cNvSpPr>
            <a:spLocks noGrp="1"/>
          </p:cNvSpPr>
          <p:nvPr>
            <p:ph type="body" orient="vert" idx="1"/>
          </p:nvPr>
        </p:nvSpPr>
        <p:spPr>
          <a:xfrm>
            <a:off x="457200" y="914401"/>
            <a:ext cx="6019800" cy="5211763"/>
          </a:xfrm>
        </p:spPr>
        <p:txBody>
          <a:bodyPr vert="eaVert"/>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4" name="Rezervirano mjesto datuma 3"/>
          <p:cNvSpPr>
            <a:spLocks noGrp="1"/>
          </p:cNvSpPr>
          <p:nvPr>
            <p:ph type="dt" sz="half" idx="10"/>
          </p:nvPr>
        </p:nvSpPr>
        <p:spPr/>
        <p:txBody>
          <a:bodyPr/>
          <a:lstStyle/>
          <a:p>
            <a:fld id="{0DAAFEF7-E20E-4F79-9CE1-8E244719F7AB}" type="datetimeFigureOut">
              <a:rPr lang="sr-Latn-CS" smtClean="0"/>
              <a:pPr/>
              <a:t>5.2.2015</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A86B7C2F-C230-4672-A05C-36FE8F9CDAD9}" type="slidenum">
              <a:rPr lang="hr-HR" smtClean="0"/>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hr-HR" smtClean="0"/>
              <a:t>Kliknite da biste uredili stil naslova matrice</a:t>
            </a:r>
            <a:endParaRPr kumimoji="0" lang="en-US"/>
          </a:p>
        </p:txBody>
      </p:sp>
      <p:sp>
        <p:nvSpPr>
          <p:cNvPr id="3" name="Rezervirano mjesto sadržaja 2"/>
          <p:cNvSpPr>
            <a:spLocks noGrp="1"/>
          </p:cNvSpPr>
          <p:nvPr>
            <p:ph idx="1"/>
          </p:nvPr>
        </p:nvSpPr>
        <p:spPr/>
        <p:txBody>
          <a:bodyPr/>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4" name="Rezervirano mjesto datuma 3"/>
          <p:cNvSpPr>
            <a:spLocks noGrp="1"/>
          </p:cNvSpPr>
          <p:nvPr>
            <p:ph type="dt" sz="half" idx="10"/>
          </p:nvPr>
        </p:nvSpPr>
        <p:spPr/>
        <p:txBody>
          <a:bodyPr/>
          <a:lstStyle/>
          <a:p>
            <a:fld id="{0DAAFEF7-E20E-4F79-9CE1-8E244719F7AB}" type="datetimeFigureOut">
              <a:rPr lang="sr-Latn-CS" smtClean="0"/>
              <a:pPr/>
              <a:t>5.2.2015</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A86B7C2F-C230-4672-A05C-36FE8F9CDAD9}" type="slidenum">
              <a:rPr lang="hr-HR" smtClean="0"/>
              <a:pPr/>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jeljka">
    <p:bg>
      <p:bgRef idx="1002">
        <a:schemeClr val="bg2"/>
      </p:bgRef>
    </p:bg>
    <p:spTree>
      <p:nvGrpSpPr>
        <p:cNvPr id="1" name=""/>
        <p:cNvGrpSpPr/>
        <p:nvPr/>
      </p:nvGrpSpPr>
      <p:grpSpPr>
        <a:xfrm>
          <a:off x="0" y="0"/>
          <a:ext cx="0" cy="0"/>
          <a:chOff x="0" y="0"/>
          <a:chExt cx="0" cy="0"/>
        </a:xfrm>
      </p:grpSpPr>
      <p:sp>
        <p:nvSpPr>
          <p:cNvPr id="2" name="Naslov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hr-HR" smtClean="0"/>
              <a:t>Kliknite da biste uredili stil naslova matrice</a:t>
            </a:r>
            <a:endParaRPr kumimoji="0" lang="en-US"/>
          </a:p>
        </p:txBody>
      </p:sp>
      <p:sp>
        <p:nvSpPr>
          <p:cNvPr id="3" name="Rezervirano mjesto teksta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r-HR" smtClean="0"/>
              <a:t>Kliknite da biste uredili stilove teksta matrice</a:t>
            </a:r>
          </a:p>
        </p:txBody>
      </p:sp>
      <p:sp>
        <p:nvSpPr>
          <p:cNvPr id="4" name="Rezervirano mjesto datuma 3"/>
          <p:cNvSpPr>
            <a:spLocks noGrp="1"/>
          </p:cNvSpPr>
          <p:nvPr>
            <p:ph type="dt" sz="half" idx="10"/>
          </p:nvPr>
        </p:nvSpPr>
        <p:spPr/>
        <p:txBody>
          <a:bodyPr/>
          <a:lstStyle/>
          <a:p>
            <a:fld id="{0DAAFEF7-E20E-4F79-9CE1-8E244719F7AB}" type="datetimeFigureOut">
              <a:rPr lang="sr-Latn-CS" smtClean="0"/>
              <a:pPr/>
              <a:t>5.2.2015</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A86B7C2F-C230-4672-A05C-36FE8F9CDAD9}" type="slidenum">
              <a:rPr lang="hr-HR" smtClean="0"/>
              <a:pPr/>
              <a:t>‹#›</a:t>
            </a:fld>
            <a:endParaRPr lang="hr-H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a:xfrm>
            <a:off x="457200" y="704088"/>
            <a:ext cx="8229600" cy="1143000"/>
          </a:xfrm>
        </p:spPr>
        <p:txBody>
          <a:bodyPr/>
          <a:lstStyle/>
          <a:p>
            <a:r>
              <a:rPr kumimoji="0" lang="hr-HR" smtClean="0"/>
              <a:t>Kliknite da biste uredili stil naslova matrice</a:t>
            </a:r>
            <a:endParaRPr kumimoji="0" lang="en-US"/>
          </a:p>
        </p:txBody>
      </p:sp>
      <p:sp>
        <p:nvSpPr>
          <p:cNvPr id="3" name="Rezervirano mjesto sadržaja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4" name="Rezervirano mjesto sadržaja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5" name="Rezervirano mjesto datuma 4"/>
          <p:cNvSpPr>
            <a:spLocks noGrp="1"/>
          </p:cNvSpPr>
          <p:nvPr>
            <p:ph type="dt" sz="half" idx="10"/>
          </p:nvPr>
        </p:nvSpPr>
        <p:spPr/>
        <p:txBody>
          <a:bodyPr/>
          <a:lstStyle/>
          <a:p>
            <a:fld id="{0DAAFEF7-E20E-4F79-9CE1-8E244719F7AB}" type="datetimeFigureOut">
              <a:rPr lang="sr-Latn-CS" smtClean="0"/>
              <a:pPr/>
              <a:t>5.2.2015</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A86B7C2F-C230-4672-A05C-36FE8F9CDAD9}" type="slidenum">
              <a:rPr lang="hr-HR" smtClean="0"/>
              <a:pPr/>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457200" y="704088"/>
            <a:ext cx="8229600" cy="1143000"/>
          </a:xfrm>
        </p:spPr>
        <p:txBody>
          <a:bodyPr tIns="45720" anchor="b"/>
          <a:lstStyle>
            <a:lvl1pPr>
              <a:defRPr/>
            </a:lvl1pPr>
          </a:lstStyle>
          <a:p>
            <a:r>
              <a:rPr kumimoji="0" lang="hr-HR" smtClean="0"/>
              <a:t>Kliknite da biste uredili stil naslova matrice</a:t>
            </a:r>
            <a:endParaRPr kumimoji="0" lang="en-US"/>
          </a:p>
        </p:txBody>
      </p:sp>
      <p:sp>
        <p:nvSpPr>
          <p:cNvPr id="3" name="Rezervirano mjesto teksta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hr-HR" smtClean="0"/>
              <a:t>Kliknite da biste uredili stilove teksta matrice</a:t>
            </a:r>
          </a:p>
        </p:txBody>
      </p:sp>
      <p:sp>
        <p:nvSpPr>
          <p:cNvPr id="4" name="Rezervirano mjesto teksta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hr-HR" smtClean="0"/>
              <a:t>Kliknite da biste uredili stilove teksta matrice</a:t>
            </a:r>
          </a:p>
        </p:txBody>
      </p:sp>
      <p:sp>
        <p:nvSpPr>
          <p:cNvPr id="5" name="Rezervirano mjesto sadržaja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6" name="Rezervirano mjesto sadržaja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7" name="Rezervirano mjesto datuma 6"/>
          <p:cNvSpPr>
            <a:spLocks noGrp="1"/>
          </p:cNvSpPr>
          <p:nvPr>
            <p:ph type="dt" sz="half" idx="10"/>
          </p:nvPr>
        </p:nvSpPr>
        <p:spPr/>
        <p:txBody>
          <a:bodyPr/>
          <a:lstStyle/>
          <a:p>
            <a:fld id="{0DAAFEF7-E20E-4F79-9CE1-8E244719F7AB}" type="datetimeFigureOut">
              <a:rPr lang="sr-Latn-CS" smtClean="0"/>
              <a:pPr/>
              <a:t>5.2.2015</a:t>
            </a:fld>
            <a:endParaRPr lang="hr-HR"/>
          </a:p>
        </p:txBody>
      </p:sp>
      <p:sp>
        <p:nvSpPr>
          <p:cNvPr id="8" name="Rezervirano mjesto podnožja 7"/>
          <p:cNvSpPr>
            <a:spLocks noGrp="1"/>
          </p:cNvSpPr>
          <p:nvPr>
            <p:ph type="ftr" sz="quarter" idx="11"/>
          </p:nvPr>
        </p:nvSpPr>
        <p:spPr/>
        <p:txBody>
          <a:bodyPr/>
          <a:lstStyle/>
          <a:p>
            <a:endParaRPr lang="hr-HR"/>
          </a:p>
        </p:txBody>
      </p:sp>
      <p:sp>
        <p:nvSpPr>
          <p:cNvPr id="9" name="Rezervirano mjesto broja slajda 8"/>
          <p:cNvSpPr>
            <a:spLocks noGrp="1"/>
          </p:cNvSpPr>
          <p:nvPr>
            <p:ph type="sldNum" sz="quarter" idx="12"/>
          </p:nvPr>
        </p:nvSpPr>
        <p:spPr/>
        <p:txBody>
          <a:bodyPr/>
          <a:lstStyle/>
          <a:p>
            <a:fld id="{A86B7C2F-C230-4672-A05C-36FE8F9CDAD9}" type="slidenum">
              <a:rPr lang="hr-HR" smtClean="0"/>
              <a:pPr/>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hr-HR" smtClean="0"/>
              <a:t>Kliknite da biste uredili stil naslova matrice</a:t>
            </a:r>
            <a:endParaRPr kumimoji="0" lang="en-US"/>
          </a:p>
        </p:txBody>
      </p:sp>
      <p:sp>
        <p:nvSpPr>
          <p:cNvPr id="3" name="Rezervirano mjesto datuma 2"/>
          <p:cNvSpPr>
            <a:spLocks noGrp="1"/>
          </p:cNvSpPr>
          <p:nvPr>
            <p:ph type="dt" sz="half" idx="10"/>
          </p:nvPr>
        </p:nvSpPr>
        <p:spPr/>
        <p:txBody>
          <a:bodyPr/>
          <a:lstStyle/>
          <a:p>
            <a:fld id="{0DAAFEF7-E20E-4F79-9CE1-8E244719F7AB}" type="datetimeFigureOut">
              <a:rPr lang="sr-Latn-CS" smtClean="0"/>
              <a:pPr/>
              <a:t>5.2.2015</a:t>
            </a:fld>
            <a:endParaRPr lang="hr-HR"/>
          </a:p>
        </p:txBody>
      </p:sp>
      <p:sp>
        <p:nvSpPr>
          <p:cNvPr id="4" name="Rezervirano mjesto podnožja 3"/>
          <p:cNvSpPr>
            <a:spLocks noGrp="1"/>
          </p:cNvSpPr>
          <p:nvPr>
            <p:ph type="ftr" sz="quarter" idx="11"/>
          </p:nvPr>
        </p:nvSpPr>
        <p:spPr/>
        <p:txBody>
          <a:bodyPr/>
          <a:lstStyle/>
          <a:p>
            <a:endParaRPr lang="hr-HR"/>
          </a:p>
        </p:txBody>
      </p:sp>
      <p:sp>
        <p:nvSpPr>
          <p:cNvPr id="5" name="Rezervirano mjesto broja slajda 4"/>
          <p:cNvSpPr>
            <a:spLocks noGrp="1"/>
          </p:cNvSpPr>
          <p:nvPr>
            <p:ph type="sldNum" sz="quarter" idx="12"/>
          </p:nvPr>
        </p:nvSpPr>
        <p:spPr/>
        <p:txBody>
          <a:bodyPr/>
          <a:lstStyle/>
          <a:p>
            <a:fld id="{A86B7C2F-C230-4672-A05C-36FE8F9CDAD9}" type="slidenum">
              <a:rPr lang="hr-HR" smtClean="0"/>
              <a:pPr/>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fld id="{0DAAFEF7-E20E-4F79-9CE1-8E244719F7AB}" type="datetimeFigureOut">
              <a:rPr lang="sr-Latn-CS" smtClean="0"/>
              <a:pPr/>
              <a:t>5.2.2015</a:t>
            </a:fld>
            <a:endParaRPr lang="hr-HR"/>
          </a:p>
        </p:txBody>
      </p:sp>
      <p:sp>
        <p:nvSpPr>
          <p:cNvPr id="3" name="Rezervirano mjesto podnožja 2"/>
          <p:cNvSpPr>
            <a:spLocks noGrp="1"/>
          </p:cNvSpPr>
          <p:nvPr>
            <p:ph type="ftr" sz="quarter" idx="11"/>
          </p:nvPr>
        </p:nvSpPr>
        <p:spPr/>
        <p:txBody>
          <a:bodyPr/>
          <a:lstStyle/>
          <a:p>
            <a:endParaRPr lang="hr-HR"/>
          </a:p>
        </p:txBody>
      </p:sp>
      <p:sp>
        <p:nvSpPr>
          <p:cNvPr id="4" name="Rezervirano mjesto broja slajda 3"/>
          <p:cNvSpPr>
            <a:spLocks noGrp="1"/>
          </p:cNvSpPr>
          <p:nvPr>
            <p:ph type="sldNum" sz="quarter" idx="12"/>
          </p:nvPr>
        </p:nvSpPr>
        <p:spPr/>
        <p:txBody>
          <a:bodyPr/>
          <a:lstStyle/>
          <a:p>
            <a:fld id="{A86B7C2F-C230-4672-A05C-36FE8F9CDAD9}" type="slidenum">
              <a:rPr lang="hr-HR" smtClean="0"/>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hr-HR" smtClean="0"/>
              <a:t>Kliknite da biste uredili stil naslova matrice</a:t>
            </a:r>
            <a:endParaRPr kumimoji="0" lang="en-US"/>
          </a:p>
        </p:txBody>
      </p:sp>
      <p:sp>
        <p:nvSpPr>
          <p:cNvPr id="3" name="Rezervirano mjesto teksta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hr-HR" smtClean="0"/>
              <a:t>Kliknite da biste uredili stilove teksta matrice</a:t>
            </a:r>
          </a:p>
        </p:txBody>
      </p:sp>
      <p:sp>
        <p:nvSpPr>
          <p:cNvPr id="4" name="Rezervirano mjesto sadržaja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5" name="Rezervirano mjesto datuma 4"/>
          <p:cNvSpPr>
            <a:spLocks noGrp="1"/>
          </p:cNvSpPr>
          <p:nvPr>
            <p:ph type="dt" sz="half" idx="10"/>
          </p:nvPr>
        </p:nvSpPr>
        <p:spPr/>
        <p:txBody>
          <a:bodyPr/>
          <a:lstStyle/>
          <a:p>
            <a:fld id="{0DAAFEF7-E20E-4F79-9CE1-8E244719F7AB}" type="datetimeFigureOut">
              <a:rPr lang="sr-Latn-CS" smtClean="0"/>
              <a:pPr/>
              <a:t>5.2.2015</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A86B7C2F-C230-4672-A05C-36FE8F9CDAD9}" type="slidenum">
              <a:rPr lang="hr-HR" smtClean="0"/>
              <a:pPr/>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Slika s opisom">
    <p:spTree>
      <p:nvGrpSpPr>
        <p:cNvPr id="1" name=""/>
        <p:cNvGrpSpPr/>
        <p:nvPr/>
      </p:nvGrpSpPr>
      <p:grpSpPr>
        <a:xfrm>
          <a:off x="0" y="0"/>
          <a:ext cx="0" cy="0"/>
          <a:chOff x="0" y="0"/>
          <a:chExt cx="0" cy="0"/>
        </a:xfrm>
      </p:grpSpPr>
      <p:sp>
        <p:nvSpPr>
          <p:cNvPr id="9" name="Pravokutnik s odsječenim zaobljenim jednim kutom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Pravokutni trokut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Naslov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hr-HR" smtClean="0"/>
              <a:t>Kliknite da biste uredili stil naslova matrice</a:t>
            </a:r>
            <a:endParaRPr kumimoji="0" lang="en-US"/>
          </a:p>
        </p:txBody>
      </p:sp>
      <p:sp>
        <p:nvSpPr>
          <p:cNvPr id="4" name="Rezervirano mjesto teksta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hr-HR" smtClean="0"/>
              <a:t>Kliknite da biste uredili stilove teksta matrice</a:t>
            </a:r>
          </a:p>
        </p:txBody>
      </p:sp>
      <p:sp>
        <p:nvSpPr>
          <p:cNvPr id="5" name="Rezervirano mjesto datuma 4"/>
          <p:cNvSpPr>
            <a:spLocks noGrp="1"/>
          </p:cNvSpPr>
          <p:nvPr>
            <p:ph type="dt" sz="half" idx="10"/>
          </p:nvPr>
        </p:nvSpPr>
        <p:spPr/>
        <p:txBody>
          <a:bodyPr/>
          <a:lstStyle/>
          <a:p>
            <a:fld id="{0DAAFEF7-E20E-4F79-9CE1-8E244719F7AB}" type="datetimeFigureOut">
              <a:rPr lang="sr-Latn-CS" smtClean="0"/>
              <a:pPr/>
              <a:t>5.2.2015</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a:xfrm>
            <a:off x="8077200" y="6356350"/>
            <a:ext cx="609600" cy="365125"/>
          </a:xfrm>
        </p:spPr>
        <p:txBody>
          <a:bodyPr/>
          <a:lstStyle/>
          <a:p>
            <a:fld id="{A86B7C2F-C230-4672-A05C-36FE8F9CDAD9}" type="slidenum">
              <a:rPr lang="hr-HR" smtClean="0"/>
              <a:pPr/>
              <a:t>‹#›</a:t>
            </a:fld>
            <a:endParaRPr lang="hr-HR"/>
          </a:p>
        </p:txBody>
      </p:sp>
      <p:sp>
        <p:nvSpPr>
          <p:cNvPr id="3" name="Rezervirano mjesto slik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hr-HR" smtClean="0"/>
              <a:t>Pritisnite ikonu za dodavanje slike</a:t>
            </a:r>
            <a:endParaRPr kumimoji="0" lang="en-US" dirty="0"/>
          </a:p>
        </p:txBody>
      </p:sp>
      <p:sp>
        <p:nvSpPr>
          <p:cNvPr id="10" name="Prostoručno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Prostoručno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Ref idx="1003">
        <a:schemeClr val="bg1"/>
      </p:bgRef>
    </p:bg>
    <p:spTree>
      <p:nvGrpSpPr>
        <p:cNvPr id="1" name=""/>
        <p:cNvGrpSpPr/>
        <p:nvPr/>
      </p:nvGrpSpPr>
      <p:grpSpPr>
        <a:xfrm>
          <a:off x="0" y="0"/>
          <a:ext cx="0" cy="0"/>
          <a:chOff x="0" y="0"/>
          <a:chExt cx="0" cy="0"/>
        </a:xfrm>
      </p:grpSpPr>
      <p:sp>
        <p:nvSpPr>
          <p:cNvPr id="7" name="Prostoručno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Prostoručno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Rezervirano mjesto naslova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hr-HR" smtClean="0"/>
              <a:t>Kliknite da biste uredili stil naslova matrice</a:t>
            </a:r>
            <a:endParaRPr kumimoji="0" lang="en-US"/>
          </a:p>
        </p:txBody>
      </p:sp>
      <p:sp>
        <p:nvSpPr>
          <p:cNvPr id="30" name="Rezervirano mjesto teksta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hr-HR" smtClean="0"/>
              <a:t>Kliknite da biste uredili stilove teksta matrice</a:t>
            </a:r>
          </a:p>
          <a:p>
            <a:pPr lvl="1" eaLnBrk="1" latinLnBrk="0" hangingPunct="1"/>
            <a:r>
              <a:rPr kumimoji="0" lang="hr-HR" smtClean="0"/>
              <a:t>Druga razina</a:t>
            </a:r>
          </a:p>
          <a:p>
            <a:pPr lvl="2" eaLnBrk="1" latinLnBrk="0" hangingPunct="1"/>
            <a:r>
              <a:rPr kumimoji="0" lang="hr-HR" smtClean="0"/>
              <a:t>Treća razina</a:t>
            </a:r>
          </a:p>
          <a:p>
            <a:pPr lvl="3" eaLnBrk="1" latinLnBrk="0" hangingPunct="1"/>
            <a:r>
              <a:rPr kumimoji="0" lang="hr-HR" smtClean="0"/>
              <a:t>Četvrta razina</a:t>
            </a:r>
          </a:p>
          <a:p>
            <a:pPr lvl="4" eaLnBrk="1" latinLnBrk="0" hangingPunct="1"/>
            <a:r>
              <a:rPr kumimoji="0" lang="hr-HR" smtClean="0"/>
              <a:t>Peta razina</a:t>
            </a:r>
            <a:endParaRPr kumimoji="0" lang="en-US"/>
          </a:p>
        </p:txBody>
      </p:sp>
      <p:sp>
        <p:nvSpPr>
          <p:cNvPr id="10" name="Rezervirano mjesto datum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DAAFEF7-E20E-4F79-9CE1-8E244719F7AB}" type="datetimeFigureOut">
              <a:rPr lang="sr-Latn-CS" smtClean="0"/>
              <a:pPr/>
              <a:t>5.2.2015</a:t>
            </a:fld>
            <a:endParaRPr lang="hr-HR"/>
          </a:p>
        </p:txBody>
      </p:sp>
      <p:sp>
        <p:nvSpPr>
          <p:cNvPr id="22" name="Rezervirano mjesto podnožja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hr-HR"/>
          </a:p>
        </p:txBody>
      </p:sp>
      <p:sp>
        <p:nvSpPr>
          <p:cNvPr id="18" name="Rezervirano mjesto broja slajda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86B7C2F-C230-4672-A05C-36FE8F9CDAD9}" type="slidenum">
              <a:rPr lang="hr-HR" smtClean="0"/>
              <a:pPr/>
              <a:t>‹#›</a:t>
            </a:fld>
            <a:endParaRPr lang="hr-HR"/>
          </a:p>
        </p:txBody>
      </p:sp>
      <p:grpSp>
        <p:nvGrpSpPr>
          <p:cNvPr id="2" name="Grupa 1"/>
          <p:cNvGrpSpPr/>
          <p:nvPr/>
        </p:nvGrpSpPr>
        <p:grpSpPr>
          <a:xfrm>
            <a:off x="-19017" y="202408"/>
            <a:ext cx="9180548" cy="649224"/>
            <a:chOff x="-19045" y="216550"/>
            <a:chExt cx="9180548" cy="649224"/>
          </a:xfrm>
        </p:grpSpPr>
        <p:sp>
          <p:nvSpPr>
            <p:cNvPr id="12" name="Prostoručno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Prostoručno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descr="drvo.png"/>
          <p:cNvPicPr>
            <a:picLocks noChangeAspect="1"/>
          </p:cNvPicPr>
          <p:nvPr/>
        </p:nvPicPr>
        <p:blipFill>
          <a:blip r:embed="rId2"/>
          <a:stretch>
            <a:fillRect/>
          </a:stretch>
        </p:blipFill>
        <p:spPr>
          <a:xfrm>
            <a:off x="2000232" y="928670"/>
            <a:ext cx="5429288" cy="4788630"/>
          </a:xfrm>
          <a:prstGeom prst="rect">
            <a:avLst/>
          </a:prstGeom>
        </p:spPr>
      </p:pic>
      <p:sp>
        <p:nvSpPr>
          <p:cNvPr id="6" name="TekstniOkvir 5"/>
          <p:cNvSpPr txBox="1"/>
          <p:nvPr/>
        </p:nvSpPr>
        <p:spPr>
          <a:xfrm>
            <a:off x="285720" y="4286256"/>
            <a:ext cx="9144000" cy="1569660"/>
          </a:xfrm>
          <a:prstGeom prst="rect">
            <a:avLst/>
          </a:prstGeom>
          <a:noFill/>
        </p:spPr>
        <p:txBody>
          <a:bodyPr wrap="square" rtlCol="0">
            <a:spAutoFit/>
          </a:bodyPr>
          <a:lstStyle/>
          <a:p>
            <a:pPr algn="ctr"/>
            <a:r>
              <a:rPr lang="hr-HR" sz="4800" b="1" dirty="0" smtClean="0">
                <a:solidFill>
                  <a:schemeClr val="accent1">
                    <a:lumMod val="75000"/>
                  </a:schemeClr>
                </a:solidFill>
                <a:latin typeface="Curlz MT" pitchFamily="82" charset="0"/>
              </a:rPr>
              <a:t> UČINIMO         INTERNET   SIGURNIJIM       MJESTOM</a:t>
            </a:r>
            <a:endParaRPr lang="hr-HR" sz="4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a:xfrm>
            <a:off x="0" y="3143232"/>
            <a:ext cx="3929090" cy="3714768"/>
          </a:xfrm>
        </p:spPr>
        <p:txBody>
          <a:bodyPr>
            <a:noAutofit/>
          </a:bodyPr>
          <a:lstStyle/>
          <a:p>
            <a:r>
              <a:rPr lang="hr-HR" sz="3200" b="1" dirty="0" smtClean="0">
                <a:solidFill>
                  <a:srgbClr val="C00000"/>
                </a:solidFill>
              </a:rPr>
              <a:t>Trojanski konj</a:t>
            </a:r>
            <a:r>
              <a:rPr lang="hr-HR" sz="3200" dirty="0" smtClean="0">
                <a:solidFill>
                  <a:srgbClr val="C00000"/>
                </a:solidFill>
              </a:rPr>
              <a:t> - </a:t>
            </a:r>
            <a:r>
              <a:rPr lang="hr-HR" sz="3200" dirty="0" smtClean="0"/>
              <a:t>programi koji se maskiraju u poznate, bezopasne programe, a zapravo rade štetu na vašem računalu.</a:t>
            </a:r>
            <a:br>
              <a:rPr lang="hr-HR" sz="3200" dirty="0" smtClean="0"/>
            </a:br>
            <a:endParaRPr lang="hr-HR" sz="3200" dirty="0"/>
          </a:p>
        </p:txBody>
      </p:sp>
      <p:sp>
        <p:nvSpPr>
          <p:cNvPr id="4" name="TekstniOkvir 3"/>
          <p:cNvSpPr txBox="1"/>
          <p:nvPr/>
        </p:nvSpPr>
        <p:spPr>
          <a:xfrm>
            <a:off x="4357686" y="1928802"/>
            <a:ext cx="4143372" cy="4401205"/>
          </a:xfrm>
          <a:prstGeom prst="rect">
            <a:avLst/>
          </a:prstGeom>
          <a:noFill/>
        </p:spPr>
        <p:txBody>
          <a:bodyPr wrap="square" rtlCol="0">
            <a:spAutoFit/>
          </a:bodyPr>
          <a:lstStyle/>
          <a:p>
            <a:pPr algn="r"/>
            <a:r>
              <a:rPr lang="hr-HR" sz="2800" b="1" dirty="0" smtClean="0">
                <a:solidFill>
                  <a:srgbClr val="C00000"/>
                </a:solidFill>
              </a:rPr>
              <a:t>Virusi</a:t>
            </a:r>
            <a:r>
              <a:rPr lang="hr-HR" sz="2800" dirty="0" smtClean="0">
                <a:solidFill>
                  <a:schemeClr val="accent2">
                    <a:lumMod val="50000"/>
                  </a:schemeClr>
                </a:solidFill>
              </a:rPr>
              <a:t> - računalni program koji se samostalno umnožava čineći različite oblike štete i neželjene posljedice na zaraženom računalu.</a:t>
            </a:r>
          </a:p>
          <a:p>
            <a:pPr algn="r"/>
            <a:r>
              <a:rPr lang="hr-HR" sz="2800" dirty="0" smtClean="0">
                <a:solidFill>
                  <a:schemeClr val="accent2">
                    <a:lumMod val="50000"/>
                  </a:schemeClr>
                </a:solidFill>
              </a:rPr>
              <a:t>Mali programi koji imaju za cilj napraviti štetu na zaraženom računalu.</a:t>
            </a:r>
          </a:p>
        </p:txBody>
      </p:sp>
      <p:sp>
        <p:nvSpPr>
          <p:cNvPr id="5" name="TekstniOkvir 4"/>
          <p:cNvSpPr txBox="1"/>
          <p:nvPr/>
        </p:nvSpPr>
        <p:spPr>
          <a:xfrm rot="21255071">
            <a:off x="232239" y="1428440"/>
            <a:ext cx="5732018" cy="646331"/>
          </a:xfrm>
          <a:prstGeom prst="rect">
            <a:avLst/>
          </a:prstGeom>
          <a:noFill/>
          <a:ln>
            <a:solidFill>
              <a:srgbClr val="C00000"/>
            </a:solidFill>
          </a:ln>
        </p:spPr>
        <p:txBody>
          <a:bodyPr wrap="none" rtlCol="0">
            <a:spAutoFit/>
          </a:bodyPr>
          <a:lstStyle/>
          <a:p>
            <a:r>
              <a:rPr lang="hr-HR" sz="3600" dirty="0" smtClean="0">
                <a:ln>
                  <a:solidFill>
                    <a:schemeClr val="tx1"/>
                  </a:solidFill>
                </a:ln>
                <a:solidFill>
                  <a:srgbClr val="C00000"/>
                </a:solidFill>
              </a:rPr>
              <a:t>VIRUSI I TROJANSKI KONJ</a:t>
            </a:r>
            <a:endParaRPr lang="hr-HR" sz="3600" dirty="0">
              <a:ln>
                <a:solidFill>
                  <a:schemeClr val="tx1"/>
                </a:solidFill>
              </a:ln>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2" nodeType="clickEffect">
                                  <p:stCondLst>
                                    <p:cond delay="0"/>
                                  </p:stCondLst>
                                  <p:iterate type="lt">
                                    <p:tmPct val="0"/>
                                  </p:iterate>
                                  <p:childTnLst>
                                    <p:animRot by="21600000">
                                      <p:cBhvr>
                                        <p:cTn id="6" dur="2000" fill="hold"/>
                                        <p:tgtEl>
                                          <p:spTgt spid="5"/>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3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800" decel="100000"/>
                                        <p:tgtEl>
                                          <p:spTgt spid="3"/>
                                        </p:tgtEl>
                                      </p:cBhvr>
                                    </p:animEffect>
                                    <p:anim calcmode="lin" valueType="num">
                                      <p:cBhvr>
                                        <p:cTn id="12" dur="800" decel="100000" fill="hold"/>
                                        <p:tgtEl>
                                          <p:spTgt spid="3"/>
                                        </p:tgtEl>
                                        <p:attrNameLst>
                                          <p:attrName>style.rotation</p:attrName>
                                        </p:attrNameLst>
                                      </p:cBhvr>
                                      <p:tavLst>
                                        <p:tav tm="0">
                                          <p:val>
                                            <p:fltVal val="-90"/>
                                          </p:val>
                                        </p:tav>
                                        <p:tav tm="100000">
                                          <p:val>
                                            <p:fltVal val="0"/>
                                          </p:val>
                                        </p:tav>
                                      </p:tavLst>
                                    </p:anim>
                                    <p:anim calcmode="lin" valueType="num">
                                      <p:cBhvr>
                                        <p:cTn id="13" dur="800" decel="100000" fill="hold"/>
                                        <p:tgtEl>
                                          <p:spTgt spid="3"/>
                                        </p:tgtEl>
                                        <p:attrNameLst>
                                          <p:attrName>ppt_x</p:attrName>
                                        </p:attrNameLst>
                                      </p:cBhvr>
                                      <p:tavLst>
                                        <p:tav tm="0">
                                          <p:val>
                                            <p:strVal val="#ppt_x+0.4"/>
                                          </p:val>
                                        </p:tav>
                                        <p:tav tm="100000">
                                          <p:val>
                                            <p:strVal val="#ppt_x-0.05"/>
                                          </p:val>
                                        </p:tav>
                                      </p:tavLst>
                                    </p:anim>
                                    <p:anim calcmode="lin" valueType="num">
                                      <p:cBhvr>
                                        <p:cTn id="14" dur="800" decel="100000" fill="hold"/>
                                        <p:tgtEl>
                                          <p:spTgt spid="3"/>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800" decel="100000"/>
                                        <p:tgtEl>
                                          <p:spTgt spid="4"/>
                                        </p:tgtEl>
                                      </p:cBhvr>
                                    </p:animEffect>
                                    <p:anim calcmode="lin" valueType="num">
                                      <p:cBhvr>
                                        <p:cTn id="22" dur="800" decel="100000" fill="hold"/>
                                        <p:tgtEl>
                                          <p:spTgt spid="4"/>
                                        </p:tgtEl>
                                        <p:attrNameLst>
                                          <p:attrName>style.rotation</p:attrName>
                                        </p:attrNameLst>
                                      </p:cBhvr>
                                      <p:tavLst>
                                        <p:tav tm="0">
                                          <p:val>
                                            <p:fltVal val="-90"/>
                                          </p:val>
                                        </p:tav>
                                        <p:tav tm="100000">
                                          <p:val>
                                            <p:fltVal val="0"/>
                                          </p:val>
                                        </p:tav>
                                      </p:tavLst>
                                    </p:anim>
                                    <p:anim calcmode="lin" valueType="num">
                                      <p:cBhvr>
                                        <p:cTn id="23" dur="800" decel="100000" fill="hold"/>
                                        <p:tgtEl>
                                          <p:spTgt spid="4"/>
                                        </p:tgtEl>
                                        <p:attrNameLst>
                                          <p:attrName>ppt_x</p:attrName>
                                        </p:attrNameLst>
                                      </p:cBhvr>
                                      <p:tavLst>
                                        <p:tav tm="0">
                                          <p:val>
                                            <p:strVal val="#ppt_x+0.4"/>
                                          </p:val>
                                        </p:tav>
                                        <p:tav tm="100000">
                                          <p:val>
                                            <p:strVal val="#ppt_x-0.05"/>
                                          </p:val>
                                        </p:tav>
                                      </p:tavLst>
                                    </p:anim>
                                    <p:anim calcmode="lin" valueType="num">
                                      <p:cBhvr>
                                        <p:cTn id="24" dur="800" decel="100000" fill="hold"/>
                                        <p:tgtEl>
                                          <p:spTgt spid="4"/>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2"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28596" y="1500174"/>
            <a:ext cx="8305800" cy="4500570"/>
          </a:xfrm>
        </p:spPr>
        <p:txBody>
          <a:bodyPr>
            <a:noAutofit/>
          </a:bodyPr>
          <a:lstStyle/>
          <a:p>
            <a:pPr algn="ctr">
              <a:lnSpc>
                <a:spcPct val="90000"/>
              </a:lnSpc>
            </a:pPr>
            <a:r>
              <a:rPr lang="hr-HR" sz="4000" dirty="0" smtClean="0"/>
              <a:t>Krađa identiteta ili nasilje putem posrednika je najopasnija vrsta nasilja preko Interneta.</a:t>
            </a:r>
            <a:br>
              <a:rPr lang="hr-HR" sz="4000" dirty="0" smtClean="0"/>
            </a:br>
            <a:r>
              <a:rPr lang="hr-HR" sz="4000" dirty="0" smtClean="0"/>
              <a:t>Ono se događa kad počinitelj napada žrtvu preko treće osobe, ili jednostavno šteti osobi (njenom ugledu, imenu i časti), kojoj je ukrao identitet.</a:t>
            </a:r>
            <a:br>
              <a:rPr lang="hr-HR" sz="4000" dirty="0" smtClean="0"/>
            </a:br>
            <a:endParaRPr lang="hr-HR" sz="3600" dirty="0"/>
          </a:p>
        </p:txBody>
      </p:sp>
      <p:sp>
        <p:nvSpPr>
          <p:cNvPr id="3" name="TekstniOkvir 2"/>
          <p:cNvSpPr txBox="1"/>
          <p:nvPr/>
        </p:nvSpPr>
        <p:spPr>
          <a:xfrm>
            <a:off x="2143108" y="714356"/>
            <a:ext cx="5003614" cy="707886"/>
          </a:xfrm>
          <a:prstGeom prst="rect">
            <a:avLst/>
          </a:prstGeom>
          <a:noFill/>
        </p:spPr>
        <p:txBody>
          <a:bodyPr wrap="none" rtlCol="0">
            <a:spAutoFit/>
          </a:bodyPr>
          <a:lstStyle/>
          <a:p>
            <a:r>
              <a:rPr lang="hr-HR" sz="4000" dirty="0" smtClean="0">
                <a:solidFill>
                  <a:srgbClr val="C00000"/>
                </a:solidFill>
              </a:rPr>
              <a:t>KRAĐA INDETITETA</a:t>
            </a:r>
            <a:endParaRPr lang="hr-HR" sz="4000" dirty="0">
              <a:solidFill>
                <a:srgbClr val="C00000"/>
              </a:solidFill>
            </a:endParaRPr>
          </a:p>
        </p:txBody>
      </p:sp>
      <p:pic>
        <p:nvPicPr>
          <p:cNvPr id="4" name="Slika 3" descr="images (3).jpg"/>
          <p:cNvPicPr>
            <a:picLocks noChangeAspect="1"/>
          </p:cNvPicPr>
          <p:nvPr/>
        </p:nvPicPr>
        <p:blipFill>
          <a:blip r:embed="rId2"/>
          <a:stretch>
            <a:fillRect/>
          </a:stretch>
        </p:blipFill>
        <p:spPr>
          <a:xfrm>
            <a:off x="6357886" y="5643578"/>
            <a:ext cx="2786114" cy="121442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57158" y="1142984"/>
            <a:ext cx="8305800" cy="642934"/>
          </a:xfrm>
        </p:spPr>
        <p:txBody>
          <a:bodyPr>
            <a:noAutofit/>
          </a:bodyPr>
          <a:lstStyle/>
          <a:p>
            <a:r>
              <a:rPr lang="hr-HR" sz="4000" dirty="0" smtClean="0"/>
              <a:t>ZAŠTITA PRIVATNOSTI NA  FACEBOOKU</a:t>
            </a:r>
            <a:endParaRPr lang="hr-HR" sz="4000" dirty="0"/>
          </a:p>
        </p:txBody>
      </p:sp>
      <p:sp>
        <p:nvSpPr>
          <p:cNvPr id="3" name="TekstniOkvir 2"/>
          <p:cNvSpPr txBox="1"/>
          <p:nvPr/>
        </p:nvSpPr>
        <p:spPr>
          <a:xfrm>
            <a:off x="500034" y="2857496"/>
            <a:ext cx="6500858" cy="2419124"/>
          </a:xfrm>
          <a:prstGeom prst="rect">
            <a:avLst/>
          </a:prstGeom>
          <a:noFill/>
        </p:spPr>
        <p:txBody>
          <a:bodyPr wrap="square" rtlCol="0">
            <a:spAutoFit/>
          </a:bodyPr>
          <a:lstStyle/>
          <a:p>
            <a:pPr>
              <a:lnSpc>
                <a:spcPct val="90000"/>
              </a:lnSpc>
            </a:pPr>
            <a:r>
              <a:rPr lang="hr-HR" sz="2400" dirty="0" smtClean="0"/>
              <a:t>Korisnici dijele jedni s drugima informacije, a da ne vode računa o tome koliko i koje podatke zaista žele podijeliti s drugima.</a:t>
            </a:r>
          </a:p>
          <a:p>
            <a:pPr>
              <a:lnSpc>
                <a:spcPct val="90000"/>
              </a:lnSpc>
            </a:pPr>
            <a:r>
              <a:rPr lang="hr-HR" sz="2400" dirty="0" smtClean="0"/>
              <a:t> Tipični podaci koji mogu poslužiti za zlouporabu su datum i mjesto rođenja i/ili majčino djevojačko prezime, zatim trenutna lokacija, kontakt podaci i podaci o kretanju</a:t>
            </a:r>
          </a:p>
        </p:txBody>
      </p:sp>
      <p:pic>
        <p:nvPicPr>
          <p:cNvPr id="4" name="Slika 3" descr="preuzmi (1).jpg"/>
          <p:cNvPicPr>
            <a:picLocks noChangeAspect="1"/>
          </p:cNvPicPr>
          <p:nvPr/>
        </p:nvPicPr>
        <p:blipFill>
          <a:blip r:embed="rId2"/>
          <a:stretch>
            <a:fillRect/>
          </a:stretch>
        </p:blipFill>
        <p:spPr>
          <a:xfrm>
            <a:off x="6572264" y="4714884"/>
            <a:ext cx="2214578" cy="171451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descr="preuzmi.jpg"/>
          <p:cNvPicPr>
            <a:picLocks noChangeAspect="1"/>
          </p:cNvPicPr>
          <p:nvPr/>
        </p:nvPicPr>
        <p:blipFill>
          <a:blip r:embed="rId2"/>
          <a:stretch>
            <a:fillRect/>
          </a:stretch>
        </p:blipFill>
        <p:spPr>
          <a:xfrm rot="230938">
            <a:off x="4476862" y="3185661"/>
            <a:ext cx="4326047" cy="32403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62713">
            <a:off x="442324" y="1146260"/>
            <a:ext cx="3482330" cy="208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0197" y="908720"/>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1529" y="4149080"/>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
          <p:cNvSpPr txBox="1">
            <a:spLocks noChangeArrowheads="1"/>
          </p:cNvSpPr>
          <p:nvPr/>
        </p:nvSpPr>
        <p:spPr bwMode="auto">
          <a:xfrm>
            <a:off x="6357950" y="928670"/>
            <a:ext cx="2362200" cy="5016758"/>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spcBef>
                <a:spcPct val="50000"/>
              </a:spcBef>
            </a:pPr>
            <a:r>
              <a:rPr lang="hr-HR" sz="3200" dirty="0">
                <a:solidFill>
                  <a:srgbClr val="C00000"/>
                </a:solidFill>
              </a:rPr>
              <a:t>Zaštitite svoje računalo i pametno koristite Internet jer ne znate tko sve “iza njega stoji”</a:t>
            </a:r>
            <a:r>
              <a:rPr lang="hr-HR" sz="3200" dirty="0">
                <a:solidFill>
                  <a:srgbClr val="C00000"/>
                </a:solidFill>
                <a:sym typeface="Wingdings" pitchFamily="2" charset="2"/>
              </a:rPr>
              <a:t></a:t>
            </a:r>
            <a:endParaRPr lang="hr-HR" sz="3200" dirty="0">
              <a:solidFill>
                <a:srgbClr val="C00000"/>
              </a:solidFill>
            </a:endParaRPr>
          </a:p>
        </p:txBody>
      </p:sp>
      <p:pic>
        <p:nvPicPr>
          <p:cNvPr id="3" name="Picture 8"/>
          <p:cNvPicPr>
            <a:picLocks noChangeAspect="1" noChangeArrowheads="1"/>
          </p:cNvPicPr>
          <p:nvPr/>
        </p:nvPicPr>
        <p:blipFill>
          <a:blip r:embed="rId2"/>
          <a:srcRect/>
          <a:stretch>
            <a:fillRect/>
          </a:stretch>
        </p:blipFill>
        <p:spPr>
          <a:xfrm>
            <a:off x="285720" y="285728"/>
            <a:ext cx="5646738" cy="6324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427984" y="3789040"/>
            <a:ext cx="4495350" cy="2652920"/>
          </a:xfrm>
        </p:spPr>
        <p:txBody>
          <a:bodyPr anchor="t">
            <a:normAutofit fontScale="90000"/>
          </a:bodyPr>
          <a:lstStyle/>
          <a:p>
            <a:pPr>
              <a:lnSpc>
                <a:spcPct val="90000"/>
              </a:lnSpc>
            </a:pPr>
            <a:r>
              <a:rPr lang="hr-HR" sz="3600" dirty="0" smtClean="0"/>
              <a:t>-</a:t>
            </a:r>
            <a:r>
              <a:rPr lang="hr-HR" sz="2800" dirty="0" smtClean="0"/>
              <a:t>Skup povezanih računala </a:t>
            </a:r>
            <a:br>
              <a:rPr lang="hr-HR" sz="2800" dirty="0" smtClean="0"/>
            </a:br>
            <a:r>
              <a:rPr lang="hr-HR" sz="2800" dirty="0" smtClean="0"/>
              <a:t>   koji omogućuju brzu razmjenu </a:t>
            </a:r>
            <a:br>
              <a:rPr lang="hr-HR" sz="2800" dirty="0" smtClean="0"/>
            </a:br>
            <a:r>
              <a:rPr lang="hr-HR" sz="2800" dirty="0" smtClean="0"/>
              <a:t>   podataka neovisno o njihovoj </a:t>
            </a:r>
            <a:br>
              <a:rPr lang="hr-HR" sz="2800" dirty="0" smtClean="0"/>
            </a:br>
            <a:r>
              <a:rPr lang="hr-HR" sz="2800" dirty="0" smtClean="0"/>
              <a:t>   udaljenosti čine mrežu Internet.</a:t>
            </a:r>
            <a:br>
              <a:rPr lang="hr-HR" sz="2800" dirty="0" smtClean="0"/>
            </a:br>
            <a:r>
              <a:rPr lang="hr-HR" sz="2800" dirty="0" smtClean="0"/>
              <a:t>-Javno, svjetsko vlasništvo, </a:t>
            </a:r>
            <a:br>
              <a:rPr lang="hr-HR" sz="2800" dirty="0" smtClean="0"/>
            </a:br>
            <a:r>
              <a:rPr lang="hr-HR" sz="2800" dirty="0" smtClean="0"/>
              <a:t>  nema autora.</a:t>
            </a:r>
            <a:br>
              <a:rPr lang="hr-HR" sz="2800" dirty="0" smtClean="0"/>
            </a:br>
            <a:endParaRPr lang="hr-HR" sz="3200" dirty="0"/>
          </a:p>
        </p:txBody>
      </p:sp>
      <p:sp>
        <p:nvSpPr>
          <p:cNvPr id="3" name="TekstniOkvir 2"/>
          <p:cNvSpPr txBox="1"/>
          <p:nvPr/>
        </p:nvSpPr>
        <p:spPr>
          <a:xfrm>
            <a:off x="428596" y="1000108"/>
            <a:ext cx="4352474" cy="646331"/>
          </a:xfrm>
          <a:prstGeom prst="rect">
            <a:avLst/>
          </a:prstGeom>
          <a:noFill/>
        </p:spPr>
        <p:txBody>
          <a:bodyPr wrap="none" rtlCol="0">
            <a:spAutoFit/>
          </a:bodyPr>
          <a:lstStyle/>
          <a:p>
            <a:r>
              <a:rPr lang="hr-HR" sz="3600" dirty="0" smtClean="0"/>
              <a:t>ŠTO JE INTERNET??</a:t>
            </a:r>
            <a:endParaRPr lang="hr-HR" sz="3600" dirty="0"/>
          </a:p>
        </p:txBody>
      </p:sp>
      <p:pic>
        <p:nvPicPr>
          <p:cNvPr id="5" name="Picture 1031" descr="C:\Documents and Settings\Dejana\My Documents\My Pictures\slika4.jpg"/>
          <p:cNvPicPr>
            <a:picLocks noChangeAspect="1" noChangeArrowheads="1"/>
          </p:cNvPicPr>
          <p:nvPr/>
        </p:nvPicPr>
        <p:blipFill>
          <a:blip r:embed="rId2"/>
          <a:srcRect/>
          <a:stretch>
            <a:fillRect/>
          </a:stretch>
        </p:blipFill>
        <p:spPr>
          <a:xfrm>
            <a:off x="251520" y="2492896"/>
            <a:ext cx="4054380" cy="2990401"/>
          </a:xfrm>
          <a:prstGeom prst="rect">
            <a:avLst/>
          </a:prstGeom>
          <a:noFill/>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1124744"/>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074180" y="2393013"/>
            <a:ext cx="5400600" cy="2511152"/>
          </a:xfrm>
        </p:spPr>
        <p:txBody>
          <a:bodyPr>
            <a:noAutofit/>
          </a:bodyPr>
          <a:lstStyle/>
          <a:p>
            <a:r>
              <a:rPr lang="hr-HR" sz="2400" dirty="0"/>
              <a:t>- Sve što objavite na Internetu </a:t>
            </a:r>
            <a:br>
              <a:rPr lang="hr-HR" sz="2400" dirty="0"/>
            </a:br>
            <a:r>
              <a:rPr lang="hr-HR" sz="2400" dirty="0"/>
              <a:t>   je javno.</a:t>
            </a:r>
            <a:br>
              <a:rPr lang="hr-HR" sz="2400" dirty="0"/>
            </a:br>
            <a:r>
              <a:rPr lang="hr-HR" sz="2400" dirty="0"/>
              <a:t>-Svi koji su priključeni na Internet mogu se        jednostavno, brzo i besplatno dopisivati, slati      poruke, tražiti potrebne informacije…</a:t>
            </a:r>
            <a:r>
              <a:rPr lang="hr-HR" sz="2800" dirty="0"/>
              <a:t/>
            </a:r>
            <a:br>
              <a:rPr lang="hr-HR" sz="2800" dirty="0"/>
            </a:br>
            <a:endParaRPr lang="hr-HR"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08830">
            <a:off x="5364088" y="4725144"/>
            <a:ext cx="2619375" cy="1743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03000">
            <a:off x="347959" y="471471"/>
            <a:ext cx="2514600" cy="18192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764704"/>
            <a:ext cx="2352675"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03332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619672" y="1988840"/>
            <a:ext cx="6017322" cy="3791906"/>
          </a:xfrm>
        </p:spPr>
        <p:txBody>
          <a:bodyPr>
            <a:normAutofit/>
          </a:bodyPr>
          <a:lstStyle/>
          <a:p>
            <a:pPr algn="ctr">
              <a:lnSpc>
                <a:spcPct val="90000"/>
              </a:lnSpc>
            </a:pPr>
            <a:r>
              <a:rPr lang="hr-HR" dirty="0" smtClean="0"/>
              <a:t>DRUŠTVENE MREŽE</a:t>
            </a:r>
            <a:br>
              <a:rPr lang="hr-HR" dirty="0" smtClean="0"/>
            </a:br>
            <a:r>
              <a:rPr lang="hr-HR" sz="2000" dirty="0" smtClean="0">
                <a:latin typeface="PFSquareSansPro" charset="-18"/>
              </a:rPr>
              <a:t> -Danas najviše informacija sa svijetom dijelimo putem društvenih mreža (</a:t>
            </a:r>
            <a:r>
              <a:rPr lang="hr-HR" sz="2000" dirty="0" err="1" smtClean="0">
                <a:latin typeface="PFSquareSansPro" charset="-18"/>
              </a:rPr>
              <a:t>npr</a:t>
            </a:r>
            <a:r>
              <a:rPr lang="hr-HR" sz="2000" dirty="0" smtClean="0">
                <a:latin typeface="PFSquareSansPro" charset="-18"/>
              </a:rPr>
              <a:t>. </a:t>
            </a:r>
            <a:r>
              <a:rPr lang="hr-HR" sz="2000" b="1" i="1" dirty="0" err="1" smtClean="0">
                <a:latin typeface="PFSquareSansPro-BoldItalic" charset="-18"/>
              </a:rPr>
              <a:t>Facebook</a:t>
            </a:r>
            <a:r>
              <a:rPr lang="hr-HR" sz="2000" dirty="0" smtClean="0">
                <a:latin typeface="PFSquareSansPro" charset="-18"/>
              </a:rPr>
              <a:t>) i </a:t>
            </a:r>
            <a:r>
              <a:rPr lang="hr-HR" sz="2000" i="1" dirty="0" err="1" smtClean="0">
                <a:latin typeface="PFSquareSansPro-Italic" charset="-18"/>
              </a:rPr>
              <a:t>microblogging</a:t>
            </a:r>
            <a:r>
              <a:rPr lang="hr-HR" sz="2000" i="1" dirty="0" smtClean="0">
                <a:latin typeface="PFSquareSansPro-Italic" charset="-18"/>
              </a:rPr>
              <a:t> </a:t>
            </a:r>
            <a:r>
              <a:rPr lang="hr-HR" sz="2000" dirty="0" smtClean="0">
                <a:latin typeface="PFSquareSansPro" charset="-18"/>
              </a:rPr>
              <a:t>servisa kao što je </a:t>
            </a:r>
            <a:r>
              <a:rPr lang="hr-HR" sz="2000" b="1" i="1" dirty="0" err="1" smtClean="0">
                <a:latin typeface="PFSquareSansPro-BoldItalic" charset="-18"/>
              </a:rPr>
              <a:t>Twitter</a:t>
            </a:r>
            <a:r>
              <a:rPr lang="hr-HR" sz="2000" dirty="0" smtClean="0">
                <a:latin typeface="PFSquareSansPro" charset="-18"/>
              </a:rPr>
              <a:t>. </a:t>
            </a:r>
            <a:br>
              <a:rPr lang="hr-HR" sz="2000" dirty="0" smtClean="0">
                <a:latin typeface="PFSquareSansPro" charset="-18"/>
              </a:rPr>
            </a:br>
            <a:r>
              <a:rPr lang="hr-HR" sz="2000" dirty="0" smtClean="0">
                <a:latin typeface="PFSquareSansPro" charset="-18"/>
              </a:rPr>
              <a:t>-Te su aktivnosti postale toliko uobičajene da ponekad zaboravimo koliko je širok krug ljudi koji sve to vide</a:t>
            </a:r>
            <a:br>
              <a:rPr lang="hr-HR" sz="2000" dirty="0" smtClean="0">
                <a:latin typeface="PFSquareSansPro" charset="-18"/>
              </a:rPr>
            </a:br>
            <a:r>
              <a:rPr lang="hr-HR" sz="2000" dirty="0" smtClean="0">
                <a:latin typeface="PFSquareSansPro" charset="-18"/>
              </a:rPr>
              <a:t>-Uz to nam najveći operateri društvenih mreža ne garantiraju da jednog dana podaci koji su bili vidljivi samo našim prijateljima neće postati javni.</a:t>
            </a:r>
            <a:br>
              <a:rPr lang="hr-HR" sz="2000" dirty="0" smtClean="0">
                <a:latin typeface="PFSquareSansPro" charset="-18"/>
              </a:rPr>
            </a:br>
            <a:endParaRPr lang="hr-HR" sz="1800"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812760">
            <a:off x="324577" y="538932"/>
            <a:ext cx="263525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79312">
            <a:off x="7748936" y="3138175"/>
            <a:ext cx="1059389" cy="906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241" y="4592368"/>
            <a:ext cx="1368152"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6256" y="5458842"/>
            <a:ext cx="2095038" cy="1389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9912" y="5723055"/>
            <a:ext cx="1368152" cy="946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86046">
            <a:off x="5137871" y="870316"/>
            <a:ext cx="2592288" cy="1220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45933" y="3212976"/>
            <a:ext cx="4104456" cy="3521404"/>
          </a:xfrm>
        </p:spPr>
        <p:txBody>
          <a:bodyPr>
            <a:normAutofit fontScale="90000"/>
          </a:bodyPr>
          <a:lstStyle/>
          <a:p>
            <a:r>
              <a:rPr lang="hr-HR" sz="4800" b="1" dirty="0">
                <a:latin typeface="PFSquareSansPro" charset="-18"/>
              </a:rPr>
              <a:t>-</a:t>
            </a:r>
            <a:r>
              <a:rPr lang="hr-HR" sz="2800" b="1" dirty="0">
                <a:solidFill>
                  <a:srgbClr val="FF0000"/>
                </a:solidFill>
                <a:latin typeface="PFSquareSansPro" charset="-18"/>
              </a:rPr>
              <a:t>UVIJEK TREBA IMATI NA UMU DA IMA LJUDI NA DRUŠTVENIM MREŽAMA SA SKRIVENIM NAMJERAMA KOJIMA JE CILJ NAUDITI LAKOVJERNIM KORISNICIMA INTERNETA.</a:t>
            </a:r>
            <a:r>
              <a:rPr lang="hr-HR" sz="2800" b="1" dirty="0">
                <a:latin typeface="PFSquareSansPro" charset="-18"/>
              </a:rPr>
              <a:t/>
            </a:r>
            <a:br>
              <a:rPr lang="hr-HR" sz="2800" b="1" dirty="0">
                <a:latin typeface="PFSquareSansPro" charset="-18"/>
              </a:rPr>
            </a:br>
            <a:endParaRPr lang="hr-HR" sz="2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2672935"/>
            <a:ext cx="3456384" cy="3577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11212">
            <a:off x="502309" y="764704"/>
            <a:ext cx="3229186"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42800">
            <a:off x="5570761" y="427861"/>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96243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14534" y="764704"/>
            <a:ext cx="5796136" cy="1493928"/>
          </a:xfrm>
        </p:spPr>
        <p:txBody>
          <a:bodyPr>
            <a:normAutofit/>
          </a:bodyPr>
          <a:lstStyle/>
          <a:p>
            <a:r>
              <a:rPr lang="hr-HR" sz="2800" dirty="0" smtClean="0">
                <a:solidFill>
                  <a:srgbClr val="C00000"/>
                </a:solidFill>
              </a:rPr>
              <a:t>KAKO MI MOŽEMO POMOĆI DA INTERNET UČINIMO SIGURNIJIM MJESTOM???</a:t>
            </a:r>
            <a:endParaRPr lang="hr-HR" sz="2800" dirty="0">
              <a:solidFill>
                <a:srgbClr val="C00000"/>
              </a:solidFill>
            </a:endParaRPr>
          </a:p>
        </p:txBody>
      </p:sp>
      <p:sp>
        <p:nvSpPr>
          <p:cNvPr id="3" name="TekstniOkvir 2"/>
          <p:cNvSpPr txBox="1"/>
          <p:nvPr/>
        </p:nvSpPr>
        <p:spPr>
          <a:xfrm>
            <a:off x="107504" y="2492896"/>
            <a:ext cx="6373942" cy="3785652"/>
          </a:xfrm>
          <a:prstGeom prst="rect">
            <a:avLst/>
          </a:prstGeom>
          <a:noFill/>
        </p:spPr>
        <p:txBody>
          <a:bodyPr wrap="square" rtlCol="0">
            <a:spAutoFit/>
          </a:bodyPr>
          <a:lstStyle/>
          <a:p>
            <a:r>
              <a:rPr lang="hr-HR" sz="2400" dirty="0" smtClean="0">
                <a:solidFill>
                  <a:srgbClr val="C00000"/>
                </a:solidFill>
              </a:rPr>
              <a:t>-</a:t>
            </a:r>
            <a:r>
              <a:rPr lang="hr-HR" sz="2400" dirty="0" smtClean="0"/>
              <a:t>BUDIMO PAŽLJIVI kome dajemo svoje osobne podatke.</a:t>
            </a:r>
          </a:p>
          <a:p>
            <a:r>
              <a:rPr lang="hr-HR" sz="2400" dirty="0" smtClean="0"/>
              <a:t>-TUĐE OSOBNE PODATKE nikada se ne dijelimo bez znanja te osobe!</a:t>
            </a:r>
          </a:p>
          <a:p>
            <a:r>
              <a:rPr lang="hr-HR" sz="2400" u="sng" dirty="0" smtClean="0">
                <a:solidFill>
                  <a:srgbClr val="C00000"/>
                </a:solidFill>
              </a:rPr>
              <a:t>-DA NIKAD NIKOME NE KAŽEMO SVOJU LOZINKU!!!</a:t>
            </a:r>
          </a:p>
          <a:p>
            <a:r>
              <a:rPr lang="hr-HR" sz="2400" dirty="0" smtClean="0"/>
              <a:t>Ne stavljajmo na Internet ništa što ne želimo da vide ostali.</a:t>
            </a:r>
          </a:p>
          <a:p>
            <a:r>
              <a:rPr lang="hr-HR" sz="2400" dirty="0" smtClean="0"/>
              <a:t>-Ako dobijemo poruku s nepoznatog broja, NE ODGOVARAJMO</a:t>
            </a:r>
            <a:r>
              <a:rPr lang="hr-HR" sz="2400" dirty="0" smtClean="0"/>
              <a:t>!</a:t>
            </a:r>
            <a:endParaRPr lang="hr-HR" sz="2400" dirty="0" smtClean="0"/>
          </a:p>
        </p:txBody>
      </p:sp>
      <p:pic>
        <p:nvPicPr>
          <p:cNvPr id="4" name="Slika 3" descr="preuzmi (1).jpg"/>
          <p:cNvPicPr>
            <a:picLocks noChangeAspect="1"/>
          </p:cNvPicPr>
          <p:nvPr/>
        </p:nvPicPr>
        <p:blipFill>
          <a:blip r:embed="rId2"/>
          <a:stretch>
            <a:fillRect/>
          </a:stretch>
        </p:blipFill>
        <p:spPr>
          <a:xfrm>
            <a:off x="5868144" y="692696"/>
            <a:ext cx="3033330" cy="2357430"/>
          </a:xfrm>
          <a:prstGeom prst="rect">
            <a:avLst/>
          </a:prstGeom>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4781656"/>
            <a:ext cx="1958777" cy="1467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283968" y="908720"/>
            <a:ext cx="4464496" cy="3375248"/>
          </a:xfrm>
        </p:spPr>
        <p:txBody>
          <a:bodyPr>
            <a:noAutofit/>
          </a:bodyPr>
          <a:lstStyle/>
          <a:p>
            <a:r>
              <a:rPr lang="hr-HR" sz="4400" dirty="0"/>
              <a:t>-</a:t>
            </a:r>
            <a:r>
              <a:rPr lang="hr-HR" sz="2400" dirty="0"/>
              <a:t>Budimo pažljivi i obzirni prema drugima.</a:t>
            </a:r>
            <a:br>
              <a:rPr lang="hr-HR" sz="2400" dirty="0"/>
            </a:br>
            <a:r>
              <a:rPr lang="hr-HR" sz="2400" dirty="0"/>
              <a:t>-Ako dobijemo uznemirujuću poruku,trebali bismo o tome razgovarati s roditeljima ili nekom drugom bliskom odraslom osobom.</a:t>
            </a:r>
            <a:br>
              <a:rPr lang="hr-HR" sz="2400" dirty="0"/>
            </a:br>
            <a:r>
              <a:rPr lang="hr-HR" sz="2400" dirty="0"/>
              <a:t>-I u takvim slučajevima trebali bismo sačuvati poruke kao dokaz.</a:t>
            </a:r>
            <a:br>
              <a:rPr lang="hr-HR" sz="2400" dirty="0"/>
            </a:br>
            <a:endParaRPr lang="hr-HR" sz="20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789040"/>
            <a:ext cx="3456384" cy="2588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91689">
            <a:off x="708174" y="874821"/>
            <a:ext cx="254317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4686404"/>
            <a:ext cx="2286000"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53440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85720" y="1142984"/>
            <a:ext cx="8305800" cy="5286404"/>
          </a:xfrm>
        </p:spPr>
        <p:txBody>
          <a:bodyPr>
            <a:normAutofit/>
          </a:bodyPr>
          <a:lstStyle/>
          <a:p>
            <a:r>
              <a:rPr lang="hr-HR" sz="4000" dirty="0" smtClean="0"/>
              <a:t>Kako bi smo Internet učinili još sigurnijim mjestom moramo biti upoznati i s opasnostima  interneta.</a:t>
            </a:r>
            <a:br>
              <a:rPr lang="hr-HR" sz="4000" dirty="0" smtClean="0"/>
            </a:br>
            <a:r>
              <a:rPr lang="hr-HR" sz="4000" dirty="0" smtClean="0"/>
              <a:t>Neke </a:t>
            </a:r>
            <a:r>
              <a:rPr lang="hr-HR" sz="4000" dirty="0" smtClean="0">
                <a:solidFill>
                  <a:srgbClr val="FF0000"/>
                </a:solidFill>
              </a:rPr>
              <a:t>opasnosti s interneta </a:t>
            </a:r>
            <a:r>
              <a:rPr lang="hr-HR" sz="4000" dirty="0" smtClean="0"/>
              <a:t>su:</a:t>
            </a:r>
            <a:br>
              <a:rPr lang="hr-HR" sz="4000" dirty="0" smtClean="0"/>
            </a:br>
            <a:r>
              <a:rPr lang="hr-HR" sz="4000" dirty="0" smtClean="0"/>
              <a:t>-virusi</a:t>
            </a:r>
            <a:br>
              <a:rPr lang="hr-HR" sz="4000" dirty="0" smtClean="0"/>
            </a:br>
            <a:r>
              <a:rPr lang="hr-HR" sz="4000" dirty="0" smtClean="0"/>
              <a:t>-crvi</a:t>
            </a:r>
            <a:br>
              <a:rPr lang="hr-HR" sz="4000" dirty="0" smtClean="0"/>
            </a:br>
            <a:r>
              <a:rPr lang="hr-HR" sz="4000" dirty="0" smtClean="0"/>
              <a:t>-trojanski konj</a:t>
            </a:r>
            <a:br>
              <a:rPr lang="hr-HR" sz="4000" dirty="0" smtClean="0"/>
            </a:br>
            <a:r>
              <a:rPr lang="hr-HR" sz="4000" dirty="0" smtClean="0"/>
              <a:t>-</a:t>
            </a:r>
            <a:r>
              <a:rPr lang="hr-HR" sz="4000" dirty="0" err="1" smtClean="0"/>
              <a:t>malware</a:t>
            </a:r>
            <a:r>
              <a:rPr lang="hr-HR" sz="4000" dirty="0" smtClean="0"/>
              <a:t> i </a:t>
            </a:r>
            <a:r>
              <a:rPr lang="hr-HR" sz="4000" dirty="0" err="1" smtClean="0"/>
              <a:t>dr</a:t>
            </a:r>
            <a:r>
              <a:rPr lang="hr-HR" sz="4000" dirty="0" smtClean="0"/>
              <a:t>.</a:t>
            </a:r>
            <a:endParaRPr lang="hr-HR" sz="4000" dirty="0"/>
          </a:p>
        </p:txBody>
      </p:sp>
      <p:pic>
        <p:nvPicPr>
          <p:cNvPr id="5" name="Picture 5"/>
          <p:cNvPicPr>
            <a:picLocks noChangeAspect="1" noChangeArrowheads="1"/>
          </p:cNvPicPr>
          <p:nvPr/>
        </p:nvPicPr>
        <p:blipFill>
          <a:blip r:embed="rId2"/>
          <a:srcRect/>
          <a:stretch>
            <a:fillRect/>
          </a:stretch>
        </p:blipFill>
        <p:spPr bwMode="auto">
          <a:xfrm>
            <a:off x="7572396" y="1357298"/>
            <a:ext cx="1071570" cy="1043211"/>
          </a:xfrm>
          <a:prstGeom prst="rect">
            <a:avLst/>
          </a:prstGeom>
          <a:noFill/>
          <a:ln w="9525">
            <a:noFill/>
            <a:miter lim="800000"/>
            <a:headEnd/>
            <a:tailEnd/>
          </a:ln>
        </p:spPr>
      </p:pic>
      <p:pic>
        <p:nvPicPr>
          <p:cNvPr id="6" name="Picture 6"/>
          <p:cNvPicPr>
            <a:picLocks noChangeAspect="1" noChangeArrowheads="1"/>
          </p:cNvPicPr>
          <p:nvPr/>
        </p:nvPicPr>
        <p:blipFill>
          <a:blip r:embed="rId3"/>
          <a:srcRect/>
          <a:stretch>
            <a:fillRect/>
          </a:stretch>
        </p:blipFill>
        <p:spPr bwMode="auto">
          <a:xfrm>
            <a:off x="4357686" y="4429132"/>
            <a:ext cx="2214578" cy="1787745"/>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87558" y="1916832"/>
            <a:ext cx="7455772" cy="4366830"/>
          </a:xfrm>
        </p:spPr>
        <p:txBody>
          <a:bodyPr>
            <a:noAutofit/>
          </a:bodyPr>
          <a:lstStyle/>
          <a:p>
            <a:r>
              <a:rPr lang="hr-HR" sz="3200" b="1" dirty="0" smtClean="0"/>
              <a:t>Crvi</a:t>
            </a:r>
            <a:r>
              <a:rPr lang="hr-HR" sz="3200" dirty="0" smtClean="0"/>
              <a:t> - p</a:t>
            </a:r>
            <a:r>
              <a:rPr lang="hr-HR" sz="3200" dirty="0" smtClean="0">
                <a:cs typeface="Times New Roman" pitchFamily="18" charset="0"/>
              </a:rPr>
              <a:t>rogrami koji neprestano umno</a:t>
            </a:r>
            <a:r>
              <a:rPr lang="hr-HR" sz="3200" dirty="0" smtClean="0">
                <a:latin typeface="Times New Roman" pitchFamily="18" charset="0"/>
              </a:rPr>
              <a:t>ž</a:t>
            </a:r>
            <a:r>
              <a:rPr lang="hr-HR" sz="3200" dirty="0" smtClean="0">
                <a:cs typeface="Times New Roman" pitchFamily="18" charset="0"/>
              </a:rPr>
              <a:t>avaju sami sebe zagušuju</a:t>
            </a:r>
            <a:r>
              <a:rPr lang="en-US" sz="3200" dirty="0" smtClean="0">
                <a:latin typeface="Arial Unicode MS" pitchFamily="34" charset="-128"/>
                <a:ea typeface="Arial Unicode MS" pitchFamily="34" charset="-128"/>
                <a:cs typeface="Arial Unicode MS" pitchFamily="34" charset="-128"/>
              </a:rPr>
              <a:t>ć</a:t>
            </a:r>
            <a:r>
              <a:rPr lang="hr-HR" sz="3200" dirty="0" smtClean="0">
                <a:cs typeface="Times New Roman" pitchFamily="18" charset="0"/>
              </a:rPr>
              <a:t>i promet podataka na mre</a:t>
            </a:r>
            <a:r>
              <a:rPr lang="en-US" sz="3200" dirty="0" smtClean="0">
                <a:latin typeface="Arial Unicode MS" pitchFamily="34" charset="-128"/>
                <a:ea typeface="Arial Unicode MS" pitchFamily="34" charset="-128"/>
                <a:cs typeface="Arial Unicode MS" pitchFamily="34" charset="-128"/>
              </a:rPr>
              <a:t>ž</a:t>
            </a:r>
            <a:r>
              <a:rPr lang="hr-HR" sz="3200" dirty="0" smtClean="0">
                <a:cs typeface="Times New Roman" pitchFamily="18" charset="0"/>
              </a:rPr>
              <a:t>i ili pune podacima tvrdi disk ra</a:t>
            </a:r>
            <a:r>
              <a:rPr lang="hr-HR" sz="3200" dirty="0" smtClean="0"/>
              <a:t>č</a:t>
            </a:r>
            <a:r>
              <a:rPr lang="hr-HR" sz="3200" dirty="0" smtClean="0">
                <a:cs typeface="Times New Roman" pitchFamily="18" charset="0"/>
              </a:rPr>
              <a:t>unala sve dok se on potpuno ne napuni.</a:t>
            </a:r>
            <a:br>
              <a:rPr lang="hr-HR" sz="3200" dirty="0" smtClean="0">
                <a:cs typeface="Times New Roman" pitchFamily="18" charset="0"/>
              </a:rPr>
            </a:br>
            <a:r>
              <a:rPr lang="hr-HR" sz="3200" dirty="0" smtClean="0"/>
              <a:t>Koriste računalne mreže da bi se kopirali na druga računala, često bez sudjelovanja čovjeka.</a:t>
            </a:r>
            <a:br>
              <a:rPr lang="hr-HR" sz="3200" dirty="0" smtClean="0"/>
            </a:br>
            <a:endParaRPr lang="hr-HR" sz="3200" dirty="0"/>
          </a:p>
        </p:txBody>
      </p:sp>
      <p:sp>
        <p:nvSpPr>
          <p:cNvPr id="3" name="TekstniOkvir 2"/>
          <p:cNvSpPr txBox="1"/>
          <p:nvPr/>
        </p:nvSpPr>
        <p:spPr>
          <a:xfrm>
            <a:off x="3357554" y="785794"/>
            <a:ext cx="1915781" cy="1015663"/>
          </a:xfrm>
          <a:prstGeom prst="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wrap="none" rtlCol="0">
            <a:spAutoFit/>
          </a:bodyPr>
          <a:lstStyle/>
          <a:p>
            <a:r>
              <a:rPr lang="hr-HR" sz="6000" dirty="0" smtClean="0">
                <a:ln>
                  <a:solidFill>
                    <a:schemeClr val="tx1"/>
                  </a:solidFill>
                </a:ln>
                <a:solidFill>
                  <a:srgbClr val="C00000"/>
                </a:solidFill>
              </a:rPr>
              <a:t>CRVI</a:t>
            </a:r>
            <a:endParaRPr lang="hr-HR" sz="6000" dirty="0">
              <a:ln>
                <a:solidFill>
                  <a:schemeClr val="tx1"/>
                </a:solidFill>
              </a:ln>
              <a:solidFill>
                <a:srgbClr val="C00000"/>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5262996"/>
            <a:ext cx="1971675"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jek">
  <a:themeElements>
    <a:clrScheme name="Tijek">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Tijek">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ijek">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222</TotalTime>
  <Words>309</Words>
  <Application>Microsoft Office PowerPoint</Application>
  <PresentationFormat>Prikaz na zaslonu (4:3)</PresentationFormat>
  <Paragraphs>26</Paragraphs>
  <Slides>14</Slides>
  <Notes>0</Notes>
  <HiddenSlides>0</HiddenSlides>
  <MMClips>0</MMClips>
  <ScaleCrop>false</ScaleCrop>
  <HeadingPairs>
    <vt:vector size="4" baseType="variant">
      <vt:variant>
        <vt:lpstr>Tema</vt:lpstr>
      </vt:variant>
      <vt:variant>
        <vt:i4>1</vt:i4>
      </vt:variant>
      <vt:variant>
        <vt:lpstr>Naslovi slajdova</vt:lpstr>
      </vt:variant>
      <vt:variant>
        <vt:i4>14</vt:i4>
      </vt:variant>
    </vt:vector>
  </HeadingPairs>
  <TitlesOfParts>
    <vt:vector size="15" baseType="lpstr">
      <vt:lpstr>Tijek</vt:lpstr>
      <vt:lpstr>PowerPointova prezentacija</vt:lpstr>
      <vt:lpstr>-Skup povezanih računala     koji omogućuju brzu razmjenu     podataka neovisno o njihovoj     udaljenosti čine mrežu Internet. -Javno, svjetsko vlasništvo,    nema autora. </vt:lpstr>
      <vt:lpstr>- Sve što objavite na Internetu     je javno. -Svi koji su priključeni na Internet mogu se        jednostavno, brzo i besplatno dopisivati, slati      poruke, tražiti potrebne informacije… </vt:lpstr>
      <vt:lpstr>DRUŠTVENE MREŽE  -Danas najviše informacija sa svijetom dijelimo putem društvenih mreža (npr. Facebook) i microblogging servisa kao što je Twitter.  -Te su aktivnosti postale toliko uobičajene da ponekad zaboravimo koliko je širok krug ljudi koji sve to vide -Uz to nam najveći operateri društvenih mreža ne garantiraju da jednog dana podaci koji su bili vidljivi samo našim prijateljima neće postati javni. </vt:lpstr>
      <vt:lpstr>-UVIJEK TREBA IMATI NA UMU DA IMA LJUDI NA DRUŠTVENIM MREŽAMA SA SKRIVENIM NAMJERAMA KOJIMA JE CILJ NAUDITI LAKOVJERNIM KORISNICIMA INTERNETA. </vt:lpstr>
      <vt:lpstr>KAKO MI MOŽEMO POMOĆI DA INTERNET UČINIMO SIGURNIJIM MJESTOM???</vt:lpstr>
      <vt:lpstr>-Budimo pažljivi i obzirni prema drugima. -Ako dobijemo uznemirujuću poruku,trebali bismo o tome razgovarati s roditeljima ili nekom drugom bliskom odraslom osobom. -I u takvim slučajevima trebali bismo sačuvati poruke kao dokaz. </vt:lpstr>
      <vt:lpstr>Kako bi smo Internet učinili još sigurnijim mjestom moramo biti upoznati i s opasnostima  interneta. Neke opasnosti s interneta su: -virusi -crvi -trojanski konj -malware i dr.</vt:lpstr>
      <vt:lpstr>Crvi - programi koji neprestano umnožavaju sami sebe zagušujući promet podataka na mreži ili pune podacima tvrdi disk računala sve dok se on potpuno ne napuni. Koriste računalne mreže da bi se kopirali na druga računala, često bez sudjelovanja čovjeka. </vt:lpstr>
      <vt:lpstr>Trojanski konj - programi koji se maskiraju u poznate, bezopasne programe, a zapravo rade štetu na vašem računalu. </vt:lpstr>
      <vt:lpstr>Krađa identiteta ili nasilje putem posrednika je najopasnija vrsta nasilja preko Interneta. Ono se događa kad počinitelj napada žrtvu preko treće osobe, ili jednostavno šteti osobi (njenom ugledu, imenu i časti), kojoj je ukrao identitet. </vt:lpstr>
      <vt:lpstr>ZAŠTITA PRIVATNOSTI NA  FACEBOOKU</vt:lpstr>
      <vt:lpstr>PowerPointova prezentacija</vt:lpstr>
      <vt:lpstr>PowerPointova prezentacija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UČINIMO INTERNET SIGURNIJIM MJESTOM</dc:title>
  <dc:creator>Klisic</dc:creator>
  <cp:lastModifiedBy>Učenik</cp:lastModifiedBy>
  <cp:revision>76</cp:revision>
  <dcterms:created xsi:type="dcterms:W3CDTF">2015-02-03T18:52:55Z</dcterms:created>
  <dcterms:modified xsi:type="dcterms:W3CDTF">2015-02-05T11:16:59Z</dcterms:modified>
</cp:coreProperties>
</file>